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4"/>
  </p:notesMasterIdLst>
  <p:handoutMasterIdLst>
    <p:handoutMasterId r:id="rId15"/>
  </p:handoutMasterIdLst>
  <p:sldIdLst>
    <p:sldId id="295" r:id="rId5"/>
    <p:sldId id="297" r:id="rId6"/>
    <p:sldId id="298" r:id="rId7"/>
    <p:sldId id="294" r:id="rId8"/>
    <p:sldId id="299" r:id="rId9"/>
    <p:sldId id="300" r:id="rId10"/>
    <p:sldId id="303" r:id="rId11"/>
    <p:sldId id="26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93" autoAdjust="0"/>
  </p:normalViewPr>
  <p:slideViewPr>
    <p:cSldViewPr snapToGrid="0">
      <p:cViewPr varScale="1">
        <p:scale>
          <a:sx n="75" d="100"/>
          <a:sy n="75" d="100"/>
        </p:scale>
        <p:origin x="974" y="43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82FAFD-F616-404F-9695-E4B796F678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F2019EF-2844-4305-A5C5-A3DA47C23C66}">
      <dgm:prSet/>
      <dgm:spPr/>
      <dgm:t>
        <a:bodyPr/>
        <a:lstStyle/>
        <a:p>
          <a:r>
            <a:rPr lang="en-US"/>
            <a:t>Fairness:</a:t>
          </a:r>
        </a:p>
      </dgm:t>
    </dgm:pt>
    <dgm:pt modelId="{6394E6DB-B729-45E1-AA82-D0C214DFD581}" type="parTrans" cxnId="{2EAD6AFE-D053-4B1C-BF29-008D007B1B7A}">
      <dgm:prSet/>
      <dgm:spPr/>
      <dgm:t>
        <a:bodyPr/>
        <a:lstStyle/>
        <a:p>
          <a:endParaRPr lang="en-US"/>
        </a:p>
      </dgm:t>
    </dgm:pt>
    <dgm:pt modelId="{53008232-4A40-4426-ACA2-AAE2805A1DA5}" type="sibTrans" cxnId="{2EAD6AFE-D053-4B1C-BF29-008D007B1B7A}">
      <dgm:prSet/>
      <dgm:spPr/>
      <dgm:t>
        <a:bodyPr/>
        <a:lstStyle/>
        <a:p>
          <a:endParaRPr lang="en-US"/>
        </a:p>
      </dgm:t>
    </dgm:pt>
    <dgm:pt modelId="{AAA2E0B3-C716-4121-9A19-B4D7CC09543F}">
      <dgm:prSet/>
      <dgm:spPr/>
      <dgm:t>
        <a:bodyPr/>
        <a:lstStyle/>
        <a:p>
          <a:r>
            <a:rPr lang="en-US"/>
            <a:t>Prevent burnout with predictable, limited shifts</a:t>
          </a:r>
        </a:p>
      </dgm:t>
    </dgm:pt>
    <dgm:pt modelId="{209935DB-78F9-44F7-BD90-0431427FB251}" type="parTrans" cxnId="{7AEC84F2-517E-42F5-841F-D7C14D2D41C9}">
      <dgm:prSet/>
      <dgm:spPr/>
      <dgm:t>
        <a:bodyPr/>
        <a:lstStyle/>
        <a:p>
          <a:endParaRPr lang="en-US"/>
        </a:p>
      </dgm:t>
    </dgm:pt>
    <dgm:pt modelId="{1F112189-62DE-478A-9673-9FD54131160C}" type="sibTrans" cxnId="{7AEC84F2-517E-42F5-841F-D7C14D2D41C9}">
      <dgm:prSet/>
      <dgm:spPr/>
      <dgm:t>
        <a:bodyPr/>
        <a:lstStyle/>
        <a:p>
          <a:endParaRPr lang="en-US"/>
        </a:p>
      </dgm:t>
    </dgm:pt>
    <dgm:pt modelId="{4FADB556-C939-445E-B507-ABF988AB0C2C}">
      <dgm:prSet/>
      <dgm:spPr/>
      <dgm:t>
        <a:bodyPr/>
        <a:lstStyle/>
        <a:p>
          <a:r>
            <a:rPr lang="en-US"/>
            <a:t>Observability-first:</a:t>
          </a:r>
        </a:p>
      </dgm:t>
    </dgm:pt>
    <dgm:pt modelId="{76155C3A-F339-47A3-AC83-27B66850895B}" type="parTrans" cxnId="{784C85AC-8B63-47DF-AB8B-0E1CEE841A50}">
      <dgm:prSet/>
      <dgm:spPr/>
      <dgm:t>
        <a:bodyPr/>
        <a:lstStyle/>
        <a:p>
          <a:endParaRPr lang="en-US"/>
        </a:p>
      </dgm:t>
    </dgm:pt>
    <dgm:pt modelId="{888EF86E-7743-4B4C-94D6-D65B7C65D83A}" type="sibTrans" cxnId="{784C85AC-8B63-47DF-AB8B-0E1CEE841A50}">
      <dgm:prSet/>
      <dgm:spPr/>
      <dgm:t>
        <a:bodyPr/>
        <a:lstStyle/>
        <a:p>
          <a:endParaRPr lang="en-US"/>
        </a:p>
      </dgm:t>
    </dgm:pt>
    <dgm:pt modelId="{6D3B21F6-B23E-43E5-8929-363D40943913}">
      <dgm:prSet/>
      <dgm:spPr/>
      <dgm:t>
        <a:bodyPr/>
        <a:lstStyle/>
        <a:p>
          <a:r>
            <a:rPr lang="en-US"/>
            <a:t>Reduce noise; make alerts actionable</a:t>
          </a:r>
        </a:p>
      </dgm:t>
    </dgm:pt>
    <dgm:pt modelId="{F4A74E96-3198-4737-AC4D-35E9ACC9C89E}" type="parTrans" cxnId="{E08AC5B7-BFE1-436E-8707-3FA4AF1C59B9}">
      <dgm:prSet/>
      <dgm:spPr/>
      <dgm:t>
        <a:bodyPr/>
        <a:lstStyle/>
        <a:p>
          <a:endParaRPr lang="en-US"/>
        </a:p>
      </dgm:t>
    </dgm:pt>
    <dgm:pt modelId="{27E3D63A-46A6-4F5F-8014-95A5B0C27729}" type="sibTrans" cxnId="{E08AC5B7-BFE1-436E-8707-3FA4AF1C59B9}">
      <dgm:prSet/>
      <dgm:spPr/>
      <dgm:t>
        <a:bodyPr/>
        <a:lstStyle/>
        <a:p>
          <a:endParaRPr lang="en-US"/>
        </a:p>
      </dgm:t>
    </dgm:pt>
    <dgm:pt modelId="{13960683-D73C-42C1-87CE-0625A2E565FE}">
      <dgm:prSet/>
      <dgm:spPr/>
      <dgm:t>
        <a:bodyPr/>
        <a:lstStyle/>
        <a:p>
          <a:r>
            <a:rPr lang="en-US"/>
            <a:t>Continuous learning:</a:t>
          </a:r>
        </a:p>
      </dgm:t>
    </dgm:pt>
    <dgm:pt modelId="{3D65B4D6-9CAE-415B-A4DA-FEA0E236514C}" type="parTrans" cxnId="{4630E407-3D2F-4C15-998B-24DCE777982F}">
      <dgm:prSet/>
      <dgm:spPr/>
      <dgm:t>
        <a:bodyPr/>
        <a:lstStyle/>
        <a:p>
          <a:endParaRPr lang="en-US"/>
        </a:p>
      </dgm:t>
    </dgm:pt>
    <dgm:pt modelId="{F599DECC-41D7-49C5-A019-429D6CF5144F}" type="sibTrans" cxnId="{4630E407-3D2F-4C15-998B-24DCE777982F}">
      <dgm:prSet/>
      <dgm:spPr/>
      <dgm:t>
        <a:bodyPr/>
        <a:lstStyle/>
        <a:p>
          <a:endParaRPr lang="en-US"/>
        </a:p>
      </dgm:t>
    </dgm:pt>
    <dgm:pt modelId="{AA26420C-7A01-4164-9140-0ED53C5BBA74}">
      <dgm:prSet/>
      <dgm:spPr/>
      <dgm:t>
        <a:bodyPr/>
        <a:lstStyle/>
        <a:p>
          <a:r>
            <a:rPr lang="en-US"/>
            <a:t>Blameless postmortems and runbook improvements</a:t>
          </a:r>
        </a:p>
      </dgm:t>
    </dgm:pt>
    <dgm:pt modelId="{40E6600F-DA53-4C44-A232-CC207AF24CD3}" type="parTrans" cxnId="{EB58DF38-7E17-434D-B7DF-6B4F1F4D3B68}">
      <dgm:prSet/>
      <dgm:spPr/>
      <dgm:t>
        <a:bodyPr/>
        <a:lstStyle/>
        <a:p>
          <a:endParaRPr lang="en-US"/>
        </a:p>
      </dgm:t>
    </dgm:pt>
    <dgm:pt modelId="{2E18F0C4-13F5-4328-95AA-E223B48EE25F}" type="sibTrans" cxnId="{EB58DF38-7E17-434D-B7DF-6B4F1F4D3B68}">
      <dgm:prSet/>
      <dgm:spPr/>
      <dgm:t>
        <a:bodyPr/>
        <a:lstStyle/>
        <a:p>
          <a:endParaRPr lang="en-US"/>
        </a:p>
      </dgm:t>
    </dgm:pt>
    <dgm:pt modelId="{F7BD9245-9AEA-4989-B3C0-10F8CFEED79C}" type="pres">
      <dgm:prSet presAssocID="{E882FAFD-F616-404F-9695-E4B796F67871}" presName="linear" presStyleCnt="0">
        <dgm:presLayoutVars>
          <dgm:animLvl val="lvl"/>
          <dgm:resizeHandles val="exact"/>
        </dgm:presLayoutVars>
      </dgm:prSet>
      <dgm:spPr/>
    </dgm:pt>
    <dgm:pt modelId="{676EB1E9-C9C5-40DE-B7A1-5A17FF260A6C}" type="pres">
      <dgm:prSet presAssocID="{4F2019EF-2844-4305-A5C5-A3DA47C23C6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1C905AA-BA03-46A1-A563-7346AFEB8A2D}" type="pres">
      <dgm:prSet presAssocID="{4F2019EF-2844-4305-A5C5-A3DA47C23C66}" presName="childText" presStyleLbl="revTx" presStyleIdx="0" presStyleCnt="3">
        <dgm:presLayoutVars>
          <dgm:bulletEnabled val="1"/>
        </dgm:presLayoutVars>
      </dgm:prSet>
      <dgm:spPr/>
    </dgm:pt>
    <dgm:pt modelId="{27AD8A2A-9347-46D2-89FD-97E70CBCF186}" type="pres">
      <dgm:prSet presAssocID="{4FADB556-C939-445E-B507-ABF988AB0C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3F3E8D-5572-4222-91A7-0B7E9E00C5AC}" type="pres">
      <dgm:prSet presAssocID="{4FADB556-C939-445E-B507-ABF988AB0C2C}" presName="childText" presStyleLbl="revTx" presStyleIdx="1" presStyleCnt="3">
        <dgm:presLayoutVars>
          <dgm:bulletEnabled val="1"/>
        </dgm:presLayoutVars>
      </dgm:prSet>
      <dgm:spPr/>
    </dgm:pt>
    <dgm:pt modelId="{BCFDE717-7138-4C7D-A898-31E11515DF84}" type="pres">
      <dgm:prSet presAssocID="{13960683-D73C-42C1-87CE-0625A2E565F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F85F5A5-93A6-4744-BF70-0D1C1D9AAFB3}" type="pres">
      <dgm:prSet presAssocID="{13960683-D73C-42C1-87CE-0625A2E565F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630E407-3D2F-4C15-998B-24DCE777982F}" srcId="{E882FAFD-F616-404F-9695-E4B796F67871}" destId="{13960683-D73C-42C1-87CE-0625A2E565FE}" srcOrd="2" destOrd="0" parTransId="{3D65B4D6-9CAE-415B-A4DA-FEA0E236514C}" sibTransId="{F599DECC-41D7-49C5-A019-429D6CF5144F}"/>
    <dgm:cxn modelId="{F044BB18-742C-4CDD-9217-429AC73319C2}" type="presOf" srcId="{13960683-D73C-42C1-87CE-0625A2E565FE}" destId="{BCFDE717-7138-4C7D-A898-31E11515DF84}" srcOrd="0" destOrd="0" presId="urn:microsoft.com/office/officeart/2005/8/layout/vList2"/>
    <dgm:cxn modelId="{EB58DF38-7E17-434D-B7DF-6B4F1F4D3B68}" srcId="{13960683-D73C-42C1-87CE-0625A2E565FE}" destId="{AA26420C-7A01-4164-9140-0ED53C5BBA74}" srcOrd="0" destOrd="0" parTransId="{40E6600F-DA53-4C44-A232-CC207AF24CD3}" sibTransId="{2E18F0C4-13F5-4328-95AA-E223B48EE25F}"/>
    <dgm:cxn modelId="{95402C6A-A144-49BF-A55F-D56DD03E620B}" type="presOf" srcId="{AA26420C-7A01-4164-9140-0ED53C5BBA74}" destId="{3F85F5A5-93A6-4744-BF70-0D1C1D9AAFB3}" srcOrd="0" destOrd="0" presId="urn:microsoft.com/office/officeart/2005/8/layout/vList2"/>
    <dgm:cxn modelId="{FCF1A196-46F9-4086-9B03-31FA29DE5EDD}" type="presOf" srcId="{E882FAFD-F616-404F-9695-E4B796F67871}" destId="{F7BD9245-9AEA-4989-B3C0-10F8CFEED79C}" srcOrd="0" destOrd="0" presId="urn:microsoft.com/office/officeart/2005/8/layout/vList2"/>
    <dgm:cxn modelId="{AEADA4A7-1EA0-42D5-9662-DEAB76B270ED}" type="presOf" srcId="{4FADB556-C939-445E-B507-ABF988AB0C2C}" destId="{27AD8A2A-9347-46D2-89FD-97E70CBCF186}" srcOrd="0" destOrd="0" presId="urn:microsoft.com/office/officeart/2005/8/layout/vList2"/>
    <dgm:cxn modelId="{784C85AC-8B63-47DF-AB8B-0E1CEE841A50}" srcId="{E882FAFD-F616-404F-9695-E4B796F67871}" destId="{4FADB556-C939-445E-B507-ABF988AB0C2C}" srcOrd="1" destOrd="0" parTransId="{76155C3A-F339-47A3-AC83-27B66850895B}" sibTransId="{888EF86E-7743-4B4C-94D6-D65B7C65D83A}"/>
    <dgm:cxn modelId="{E08AC5B7-BFE1-436E-8707-3FA4AF1C59B9}" srcId="{4FADB556-C939-445E-B507-ABF988AB0C2C}" destId="{6D3B21F6-B23E-43E5-8929-363D40943913}" srcOrd="0" destOrd="0" parTransId="{F4A74E96-3198-4737-AC4D-35E9ACC9C89E}" sibTransId="{27E3D63A-46A6-4F5F-8014-95A5B0C27729}"/>
    <dgm:cxn modelId="{E2229EE6-694C-441A-8A1B-9974E1EBA225}" type="presOf" srcId="{4F2019EF-2844-4305-A5C5-A3DA47C23C66}" destId="{676EB1E9-C9C5-40DE-B7A1-5A17FF260A6C}" srcOrd="0" destOrd="0" presId="urn:microsoft.com/office/officeart/2005/8/layout/vList2"/>
    <dgm:cxn modelId="{608E59F0-D2BB-46D2-9892-486F77672D57}" type="presOf" srcId="{6D3B21F6-B23E-43E5-8929-363D40943913}" destId="{D33F3E8D-5572-4222-91A7-0B7E9E00C5AC}" srcOrd="0" destOrd="0" presId="urn:microsoft.com/office/officeart/2005/8/layout/vList2"/>
    <dgm:cxn modelId="{7AEC84F2-517E-42F5-841F-D7C14D2D41C9}" srcId="{4F2019EF-2844-4305-A5C5-A3DA47C23C66}" destId="{AAA2E0B3-C716-4121-9A19-B4D7CC09543F}" srcOrd="0" destOrd="0" parTransId="{209935DB-78F9-44F7-BD90-0431427FB251}" sibTransId="{1F112189-62DE-478A-9673-9FD54131160C}"/>
    <dgm:cxn modelId="{2C4F13F3-B1E6-4470-B514-016D4947F269}" type="presOf" srcId="{AAA2E0B3-C716-4121-9A19-B4D7CC09543F}" destId="{61C905AA-BA03-46A1-A563-7346AFEB8A2D}" srcOrd="0" destOrd="0" presId="urn:microsoft.com/office/officeart/2005/8/layout/vList2"/>
    <dgm:cxn modelId="{2EAD6AFE-D053-4B1C-BF29-008D007B1B7A}" srcId="{E882FAFD-F616-404F-9695-E4B796F67871}" destId="{4F2019EF-2844-4305-A5C5-A3DA47C23C66}" srcOrd="0" destOrd="0" parTransId="{6394E6DB-B729-45E1-AA82-D0C214DFD581}" sibTransId="{53008232-4A40-4426-ACA2-AAE2805A1DA5}"/>
    <dgm:cxn modelId="{9CC5779A-82E5-4AD8-8030-C1E417F52725}" type="presParOf" srcId="{F7BD9245-9AEA-4989-B3C0-10F8CFEED79C}" destId="{676EB1E9-C9C5-40DE-B7A1-5A17FF260A6C}" srcOrd="0" destOrd="0" presId="urn:microsoft.com/office/officeart/2005/8/layout/vList2"/>
    <dgm:cxn modelId="{0314B9F8-E4C7-47BE-AB9F-84052FD39928}" type="presParOf" srcId="{F7BD9245-9AEA-4989-B3C0-10F8CFEED79C}" destId="{61C905AA-BA03-46A1-A563-7346AFEB8A2D}" srcOrd="1" destOrd="0" presId="urn:microsoft.com/office/officeart/2005/8/layout/vList2"/>
    <dgm:cxn modelId="{DF7FEF51-2FA4-4D1C-A388-9C8B4B69DFAD}" type="presParOf" srcId="{F7BD9245-9AEA-4989-B3C0-10F8CFEED79C}" destId="{27AD8A2A-9347-46D2-89FD-97E70CBCF186}" srcOrd="2" destOrd="0" presId="urn:microsoft.com/office/officeart/2005/8/layout/vList2"/>
    <dgm:cxn modelId="{BC58A945-26EB-4A85-9B63-6623A476E1E5}" type="presParOf" srcId="{F7BD9245-9AEA-4989-B3C0-10F8CFEED79C}" destId="{D33F3E8D-5572-4222-91A7-0B7E9E00C5AC}" srcOrd="3" destOrd="0" presId="urn:microsoft.com/office/officeart/2005/8/layout/vList2"/>
    <dgm:cxn modelId="{DDE2D923-3700-4E57-A342-B8176FC5D8A0}" type="presParOf" srcId="{F7BD9245-9AEA-4989-B3C0-10F8CFEED79C}" destId="{BCFDE717-7138-4C7D-A898-31E11515DF84}" srcOrd="4" destOrd="0" presId="urn:microsoft.com/office/officeart/2005/8/layout/vList2"/>
    <dgm:cxn modelId="{0A3AE228-044B-4297-AA00-6170515B4AE6}" type="presParOf" srcId="{F7BD9245-9AEA-4989-B3C0-10F8CFEED79C}" destId="{3F85F5A5-93A6-4744-BF70-0D1C1D9AAFB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F0BE38-0A9F-467C-92CD-983C80F53F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3933024-F949-4E8A-A2E6-E267726A8146}">
      <dgm:prSet/>
      <dgm:spPr/>
      <dgm:t>
        <a:bodyPr/>
        <a:lstStyle/>
        <a:p>
          <a:r>
            <a:rPr lang="en-US"/>
            <a:t>Track MTTA, MTTR, pager volume per rotation, and burnout indicators</a:t>
          </a:r>
        </a:p>
      </dgm:t>
    </dgm:pt>
    <dgm:pt modelId="{99FCEC39-FE6B-471F-8B0B-312B96F7D570}" type="parTrans" cxnId="{268EE593-0707-4F42-A8BA-7AC01542464B}">
      <dgm:prSet/>
      <dgm:spPr/>
      <dgm:t>
        <a:bodyPr/>
        <a:lstStyle/>
        <a:p>
          <a:endParaRPr lang="en-US"/>
        </a:p>
      </dgm:t>
    </dgm:pt>
    <dgm:pt modelId="{71BABC73-767F-43BD-AEB5-D8A774E40801}" type="sibTrans" cxnId="{268EE593-0707-4F42-A8BA-7AC01542464B}">
      <dgm:prSet/>
      <dgm:spPr/>
      <dgm:t>
        <a:bodyPr/>
        <a:lstStyle/>
        <a:p>
          <a:endParaRPr lang="en-US"/>
        </a:p>
      </dgm:t>
    </dgm:pt>
    <dgm:pt modelId="{637DDFE7-C120-42AD-B93C-B97F7C3C6330}">
      <dgm:prSet/>
      <dgm:spPr/>
      <dgm:t>
        <a:bodyPr/>
        <a:lstStyle/>
        <a:p>
          <a:r>
            <a:rPr lang="en-US"/>
            <a:t>Example burnout indicators:  chronic fatigue, irritability, decreased productivity, and a significant drop in motivation or engagement</a:t>
          </a:r>
        </a:p>
      </dgm:t>
    </dgm:pt>
    <dgm:pt modelId="{A012B9EE-6C63-437E-8ABC-BCCF9C02548F}" type="parTrans" cxnId="{C2C652A4-6809-4E63-AC47-CC795B6A0ADE}">
      <dgm:prSet/>
      <dgm:spPr/>
      <dgm:t>
        <a:bodyPr/>
        <a:lstStyle/>
        <a:p>
          <a:endParaRPr lang="en-US"/>
        </a:p>
      </dgm:t>
    </dgm:pt>
    <dgm:pt modelId="{89F4364E-722D-486A-BF4B-CDCEB662A5E1}" type="sibTrans" cxnId="{C2C652A4-6809-4E63-AC47-CC795B6A0ADE}">
      <dgm:prSet/>
      <dgm:spPr/>
      <dgm:t>
        <a:bodyPr/>
        <a:lstStyle/>
        <a:p>
          <a:endParaRPr lang="en-US"/>
        </a:p>
      </dgm:t>
    </dgm:pt>
    <dgm:pt modelId="{D740F19D-D29D-495D-8A84-6916F5C77D3E}">
      <dgm:prSet/>
      <dgm:spPr/>
      <dgm:t>
        <a:bodyPr/>
        <a:lstStyle/>
        <a:p>
          <a:r>
            <a:rPr lang="en-US" dirty="0"/>
            <a:t>Run blameless postmortems after incidents and feed improvements </a:t>
          </a:r>
          <a:r>
            <a:rPr lang="en-US"/>
            <a:t>into runbooks</a:t>
          </a:r>
          <a:endParaRPr lang="en-US" dirty="0"/>
        </a:p>
      </dgm:t>
    </dgm:pt>
    <dgm:pt modelId="{8E0B7398-4D37-4F47-BBF4-EEBD24792076}" type="parTrans" cxnId="{F00EE9A9-0872-4F77-985D-A710E36D5911}">
      <dgm:prSet/>
      <dgm:spPr/>
      <dgm:t>
        <a:bodyPr/>
        <a:lstStyle/>
        <a:p>
          <a:endParaRPr lang="en-US"/>
        </a:p>
      </dgm:t>
    </dgm:pt>
    <dgm:pt modelId="{77CC4BD2-AD23-426B-B77E-6EAF673E3254}" type="sibTrans" cxnId="{F00EE9A9-0872-4F77-985D-A710E36D5911}">
      <dgm:prSet/>
      <dgm:spPr/>
      <dgm:t>
        <a:bodyPr/>
        <a:lstStyle/>
        <a:p>
          <a:endParaRPr lang="en-US"/>
        </a:p>
      </dgm:t>
    </dgm:pt>
    <dgm:pt modelId="{9D655884-C0CC-4522-B071-CAAA108C5745}">
      <dgm:prSet/>
      <dgm:spPr/>
      <dgm:t>
        <a:bodyPr/>
        <a:lstStyle/>
        <a:p>
          <a:r>
            <a:rPr lang="en-US"/>
            <a:t>Offer shadow shifts, mentoring, and at-hand escalation to senior on-call</a:t>
          </a:r>
        </a:p>
      </dgm:t>
    </dgm:pt>
    <dgm:pt modelId="{A844B1FF-CDC5-4DC4-8330-A923EBE7A410}" type="parTrans" cxnId="{0E5D9B27-1AC2-42A8-BD10-750467837C59}">
      <dgm:prSet/>
      <dgm:spPr/>
      <dgm:t>
        <a:bodyPr/>
        <a:lstStyle/>
        <a:p>
          <a:endParaRPr lang="en-US"/>
        </a:p>
      </dgm:t>
    </dgm:pt>
    <dgm:pt modelId="{AE2B0792-E1C7-4292-85F7-857F0B2385C2}" type="sibTrans" cxnId="{0E5D9B27-1AC2-42A8-BD10-750467837C59}">
      <dgm:prSet/>
      <dgm:spPr/>
      <dgm:t>
        <a:bodyPr/>
        <a:lstStyle/>
        <a:p>
          <a:endParaRPr lang="en-US"/>
        </a:p>
      </dgm:t>
    </dgm:pt>
    <dgm:pt modelId="{F623DFA5-4F5E-46A0-A557-5BA9B804A110}">
      <dgm:prSet/>
      <dgm:spPr/>
      <dgm:t>
        <a:bodyPr/>
        <a:lstStyle/>
        <a:p>
          <a:r>
            <a:rPr lang="en-US"/>
            <a:t>Shadow shifts: new or less experienced engineers shadow a more experienced team member to learn incident response procedures before taking on primary on-call responsibilities</a:t>
          </a:r>
        </a:p>
      </dgm:t>
    </dgm:pt>
    <dgm:pt modelId="{0800E656-EC38-4136-94AE-5B7F703CE5C6}" type="parTrans" cxnId="{588BF7BB-1E44-4E69-AC46-01E866D67B20}">
      <dgm:prSet/>
      <dgm:spPr/>
      <dgm:t>
        <a:bodyPr/>
        <a:lstStyle/>
        <a:p>
          <a:endParaRPr lang="en-US"/>
        </a:p>
      </dgm:t>
    </dgm:pt>
    <dgm:pt modelId="{98BCE656-2DFE-466A-9F71-325DB9E2FAC2}" type="sibTrans" cxnId="{588BF7BB-1E44-4E69-AC46-01E866D67B20}">
      <dgm:prSet/>
      <dgm:spPr/>
      <dgm:t>
        <a:bodyPr/>
        <a:lstStyle/>
        <a:p>
          <a:endParaRPr lang="en-US"/>
        </a:p>
      </dgm:t>
    </dgm:pt>
    <dgm:pt modelId="{A3507084-6AB0-4E7B-9AA5-D76B3200E437}">
      <dgm:prSet/>
      <dgm:spPr/>
      <dgm:t>
        <a:bodyPr/>
        <a:lstStyle/>
        <a:p>
          <a:r>
            <a:rPr lang="en-US"/>
            <a:t>Allow easy swap/cover and documented overrides to handle life events</a:t>
          </a:r>
        </a:p>
      </dgm:t>
    </dgm:pt>
    <dgm:pt modelId="{FBEF573F-6273-4BE7-8EEE-0C4BA74E0BA8}" type="parTrans" cxnId="{9CC11FE5-1613-44F4-9577-A6044C91205A}">
      <dgm:prSet/>
      <dgm:spPr/>
      <dgm:t>
        <a:bodyPr/>
        <a:lstStyle/>
        <a:p>
          <a:endParaRPr lang="en-US"/>
        </a:p>
      </dgm:t>
    </dgm:pt>
    <dgm:pt modelId="{D1B4C9C3-3DAA-454C-990A-3D141232953D}" type="sibTrans" cxnId="{9CC11FE5-1613-44F4-9577-A6044C91205A}">
      <dgm:prSet/>
      <dgm:spPr/>
      <dgm:t>
        <a:bodyPr/>
        <a:lstStyle/>
        <a:p>
          <a:endParaRPr lang="en-US"/>
        </a:p>
      </dgm:t>
    </dgm:pt>
    <dgm:pt modelId="{80D67C62-12D3-4348-BCFB-EFCD08300C9F}" type="pres">
      <dgm:prSet presAssocID="{F4F0BE38-0A9F-467C-92CD-983C80F53F79}" presName="linear" presStyleCnt="0">
        <dgm:presLayoutVars>
          <dgm:animLvl val="lvl"/>
          <dgm:resizeHandles val="exact"/>
        </dgm:presLayoutVars>
      </dgm:prSet>
      <dgm:spPr/>
    </dgm:pt>
    <dgm:pt modelId="{15D8E050-F35C-4476-B8F1-A0598F1ACCBA}" type="pres">
      <dgm:prSet presAssocID="{F3933024-F949-4E8A-A2E6-E267726A814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BC487E0-DAA1-476E-830A-DF368C1E81F9}" type="pres">
      <dgm:prSet presAssocID="{F3933024-F949-4E8A-A2E6-E267726A8146}" presName="childText" presStyleLbl="revTx" presStyleIdx="0" presStyleCnt="2">
        <dgm:presLayoutVars>
          <dgm:bulletEnabled val="1"/>
        </dgm:presLayoutVars>
      </dgm:prSet>
      <dgm:spPr/>
    </dgm:pt>
    <dgm:pt modelId="{CAC6CAE1-4AA4-4EBD-85CC-E89D5F189ADC}" type="pres">
      <dgm:prSet presAssocID="{D740F19D-D29D-495D-8A84-6916F5C77D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E02493E-6EFF-4556-8E05-06778979ADFA}" type="pres">
      <dgm:prSet presAssocID="{77CC4BD2-AD23-426B-B77E-6EAF673E3254}" presName="spacer" presStyleCnt="0"/>
      <dgm:spPr/>
    </dgm:pt>
    <dgm:pt modelId="{D0F1E797-A208-4369-95FD-507825D60907}" type="pres">
      <dgm:prSet presAssocID="{9D655884-C0CC-4522-B071-CAAA108C574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9DA9C14-E79D-4999-8405-A943E2725620}" type="pres">
      <dgm:prSet presAssocID="{9D655884-C0CC-4522-B071-CAAA108C5745}" presName="childText" presStyleLbl="revTx" presStyleIdx="1" presStyleCnt="2">
        <dgm:presLayoutVars>
          <dgm:bulletEnabled val="1"/>
        </dgm:presLayoutVars>
      </dgm:prSet>
      <dgm:spPr/>
    </dgm:pt>
    <dgm:pt modelId="{85E4C8E4-70AB-4148-BE17-1259C6628EDA}" type="pres">
      <dgm:prSet presAssocID="{A3507084-6AB0-4E7B-9AA5-D76B3200E43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E5D9B27-1AC2-42A8-BD10-750467837C59}" srcId="{F4F0BE38-0A9F-467C-92CD-983C80F53F79}" destId="{9D655884-C0CC-4522-B071-CAAA108C5745}" srcOrd="2" destOrd="0" parTransId="{A844B1FF-CDC5-4DC4-8330-A923EBE7A410}" sibTransId="{AE2B0792-E1C7-4292-85F7-857F0B2385C2}"/>
    <dgm:cxn modelId="{4A28C248-CA17-4182-BA67-CB8349CBD9AC}" type="presOf" srcId="{A3507084-6AB0-4E7B-9AA5-D76B3200E437}" destId="{85E4C8E4-70AB-4148-BE17-1259C6628EDA}" srcOrd="0" destOrd="0" presId="urn:microsoft.com/office/officeart/2005/8/layout/vList2"/>
    <dgm:cxn modelId="{268EE593-0707-4F42-A8BA-7AC01542464B}" srcId="{F4F0BE38-0A9F-467C-92CD-983C80F53F79}" destId="{F3933024-F949-4E8A-A2E6-E267726A8146}" srcOrd="0" destOrd="0" parTransId="{99FCEC39-FE6B-471F-8B0B-312B96F7D570}" sibTransId="{71BABC73-767F-43BD-AEB5-D8A774E40801}"/>
    <dgm:cxn modelId="{CE8EAFA0-77D1-45D5-8272-4242C45949F1}" type="presOf" srcId="{F623DFA5-4F5E-46A0-A557-5BA9B804A110}" destId="{69DA9C14-E79D-4999-8405-A943E2725620}" srcOrd="0" destOrd="0" presId="urn:microsoft.com/office/officeart/2005/8/layout/vList2"/>
    <dgm:cxn modelId="{C2C652A4-6809-4E63-AC47-CC795B6A0ADE}" srcId="{F3933024-F949-4E8A-A2E6-E267726A8146}" destId="{637DDFE7-C120-42AD-B93C-B97F7C3C6330}" srcOrd="0" destOrd="0" parTransId="{A012B9EE-6C63-437E-8ABC-BCCF9C02548F}" sibTransId="{89F4364E-722D-486A-BF4B-CDCEB662A5E1}"/>
    <dgm:cxn modelId="{1B0D7DA8-EC95-498C-9D45-59ED1DD81DAE}" type="presOf" srcId="{9D655884-C0CC-4522-B071-CAAA108C5745}" destId="{D0F1E797-A208-4369-95FD-507825D60907}" srcOrd="0" destOrd="0" presId="urn:microsoft.com/office/officeart/2005/8/layout/vList2"/>
    <dgm:cxn modelId="{F00EE9A9-0872-4F77-985D-A710E36D5911}" srcId="{F4F0BE38-0A9F-467C-92CD-983C80F53F79}" destId="{D740F19D-D29D-495D-8A84-6916F5C77D3E}" srcOrd="1" destOrd="0" parTransId="{8E0B7398-4D37-4F47-BBF4-EEBD24792076}" sibTransId="{77CC4BD2-AD23-426B-B77E-6EAF673E3254}"/>
    <dgm:cxn modelId="{588BF7BB-1E44-4E69-AC46-01E866D67B20}" srcId="{9D655884-C0CC-4522-B071-CAAA108C5745}" destId="{F623DFA5-4F5E-46A0-A557-5BA9B804A110}" srcOrd="0" destOrd="0" parTransId="{0800E656-EC38-4136-94AE-5B7F703CE5C6}" sibTransId="{98BCE656-2DFE-466A-9F71-325DB9E2FAC2}"/>
    <dgm:cxn modelId="{022DE8DF-F2FA-4624-B4F8-079787AFEE66}" type="presOf" srcId="{637DDFE7-C120-42AD-B93C-B97F7C3C6330}" destId="{3BC487E0-DAA1-476E-830A-DF368C1E81F9}" srcOrd="0" destOrd="0" presId="urn:microsoft.com/office/officeart/2005/8/layout/vList2"/>
    <dgm:cxn modelId="{9CC11FE5-1613-44F4-9577-A6044C91205A}" srcId="{F4F0BE38-0A9F-467C-92CD-983C80F53F79}" destId="{A3507084-6AB0-4E7B-9AA5-D76B3200E437}" srcOrd="3" destOrd="0" parTransId="{FBEF573F-6273-4BE7-8EEE-0C4BA74E0BA8}" sibTransId="{D1B4C9C3-3DAA-454C-990A-3D141232953D}"/>
    <dgm:cxn modelId="{F55F44E5-78F1-45D5-953D-CEFAE9A97B2C}" type="presOf" srcId="{F4F0BE38-0A9F-467C-92CD-983C80F53F79}" destId="{80D67C62-12D3-4348-BCFB-EFCD08300C9F}" srcOrd="0" destOrd="0" presId="urn:microsoft.com/office/officeart/2005/8/layout/vList2"/>
    <dgm:cxn modelId="{CFBC24ED-5E02-41DB-9705-999BE3DA71E8}" type="presOf" srcId="{F3933024-F949-4E8A-A2E6-E267726A8146}" destId="{15D8E050-F35C-4476-B8F1-A0598F1ACCBA}" srcOrd="0" destOrd="0" presId="urn:microsoft.com/office/officeart/2005/8/layout/vList2"/>
    <dgm:cxn modelId="{B5BE50FC-E36A-473C-BC8A-0262BD17C268}" type="presOf" srcId="{D740F19D-D29D-495D-8A84-6916F5C77D3E}" destId="{CAC6CAE1-4AA4-4EBD-85CC-E89D5F189ADC}" srcOrd="0" destOrd="0" presId="urn:microsoft.com/office/officeart/2005/8/layout/vList2"/>
    <dgm:cxn modelId="{7AA95866-1415-40E2-8DFB-2D03B7766092}" type="presParOf" srcId="{80D67C62-12D3-4348-BCFB-EFCD08300C9F}" destId="{15D8E050-F35C-4476-B8F1-A0598F1ACCBA}" srcOrd="0" destOrd="0" presId="urn:microsoft.com/office/officeart/2005/8/layout/vList2"/>
    <dgm:cxn modelId="{815DFBB7-E1BA-49F7-9CFC-6E569438BEDC}" type="presParOf" srcId="{80D67C62-12D3-4348-BCFB-EFCD08300C9F}" destId="{3BC487E0-DAA1-476E-830A-DF368C1E81F9}" srcOrd="1" destOrd="0" presId="urn:microsoft.com/office/officeart/2005/8/layout/vList2"/>
    <dgm:cxn modelId="{D79EDB7A-2757-4D81-86C1-65161505D347}" type="presParOf" srcId="{80D67C62-12D3-4348-BCFB-EFCD08300C9F}" destId="{CAC6CAE1-4AA4-4EBD-85CC-E89D5F189ADC}" srcOrd="2" destOrd="0" presId="urn:microsoft.com/office/officeart/2005/8/layout/vList2"/>
    <dgm:cxn modelId="{67C45FE2-258E-4828-8007-77A2D33D02F9}" type="presParOf" srcId="{80D67C62-12D3-4348-BCFB-EFCD08300C9F}" destId="{4E02493E-6EFF-4556-8E05-06778979ADFA}" srcOrd="3" destOrd="0" presId="urn:microsoft.com/office/officeart/2005/8/layout/vList2"/>
    <dgm:cxn modelId="{26A34E52-5B5A-43C6-95BF-BDCCD37EAD9C}" type="presParOf" srcId="{80D67C62-12D3-4348-BCFB-EFCD08300C9F}" destId="{D0F1E797-A208-4369-95FD-507825D60907}" srcOrd="4" destOrd="0" presId="urn:microsoft.com/office/officeart/2005/8/layout/vList2"/>
    <dgm:cxn modelId="{FBA1B08C-B6C9-481F-B4D9-0022DCBBC5EF}" type="presParOf" srcId="{80D67C62-12D3-4348-BCFB-EFCD08300C9F}" destId="{69DA9C14-E79D-4999-8405-A943E2725620}" srcOrd="5" destOrd="0" presId="urn:microsoft.com/office/officeart/2005/8/layout/vList2"/>
    <dgm:cxn modelId="{45FCE33F-895B-439A-9193-FC20C975A0AE}" type="presParOf" srcId="{80D67C62-12D3-4348-BCFB-EFCD08300C9F}" destId="{85E4C8E4-70AB-4148-BE17-1259C6628E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EB1E9-C9C5-40DE-B7A1-5A17FF260A6C}">
      <dsp:nvSpPr>
        <dsp:cNvPr id="0" name=""/>
        <dsp:cNvSpPr/>
      </dsp:nvSpPr>
      <dsp:spPr>
        <a:xfrm>
          <a:off x="0" y="105765"/>
          <a:ext cx="4672294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Fairness:</a:t>
          </a:r>
        </a:p>
      </dsp:txBody>
      <dsp:txXfrm>
        <a:off x="31613" y="137378"/>
        <a:ext cx="4609068" cy="584369"/>
      </dsp:txXfrm>
    </dsp:sp>
    <dsp:sp modelId="{61C905AA-BA03-46A1-A563-7346AFEB8A2D}">
      <dsp:nvSpPr>
        <dsp:cNvPr id="0" name=""/>
        <dsp:cNvSpPr/>
      </dsp:nvSpPr>
      <dsp:spPr>
        <a:xfrm>
          <a:off x="0" y="753360"/>
          <a:ext cx="4672294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4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Prevent burnout with predictable, limited shifts</a:t>
          </a:r>
        </a:p>
      </dsp:txBody>
      <dsp:txXfrm>
        <a:off x="0" y="753360"/>
        <a:ext cx="4672294" cy="656707"/>
      </dsp:txXfrm>
    </dsp:sp>
    <dsp:sp modelId="{27AD8A2A-9347-46D2-89FD-97E70CBCF186}">
      <dsp:nvSpPr>
        <dsp:cNvPr id="0" name=""/>
        <dsp:cNvSpPr/>
      </dsp:nvSpPr>
      <dsp:spPr>
        <a:xfrm>
          <a:off x="0" y="1410067"/>
          <a:ext cx="4672294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Observability-first:</a:t>
          </a:r>
        </a:p>
      </dsp:txBody>
      <dsp:txXfrm>
        <a:off x="31613" y="1441680"/>
        <a:ext cx="4609068" cy="584369"/>
      </dsp:txXfrm>
    </dsp:sp>
    <dsp:sp modelId="{D33F3E8D-5572-4222-91A7-0B7E9E00C5AC}">
      <dsp:nvSpPr>
        <dsp:cNvPr id="0" name=""/>
        <dsp:cNvSpPr/>
      </dsp:nvSpPr>
      <dsp:spPr>
        <a:xfrm>
          <a:off x="0" y="2057662"/>
          <a:ext cx="4672294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4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Reduce noise; make alerts actionable</a:t>
          </a:r>
        </a:p>
      </dsp:txBody>
      <dsp:txXfrm>
        <a:off x="0" y="2057662"/>
        <a:ext cx="4672294" cy="447120"/>
      </dsp:txXfrm>
    </dsp:sp>
    <dsp:sp modelId="{BCFDE717-7138-4C7D-A898-31E11515DF84}">
      <dsp:nvSpPr>
        <dsp:cNvPr id="0" name=""/>
        <dsp:cNvSpPr/>
      </dsp:nvSpPr>
      <dsp:spPr>
        <a:xfrm>
          <a:off x="0" y="2504782"/>
          <a:ext cx="4672294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Continuous learning:</a:t>
          </a:r>
        </a:p>
      </dsp:txBody>
      <dsp:txXfrm>
        <a:off x="31613" y="2536395"/>
        <a:ext cx="4609068" cy="584369"/>
      </dsp:txXfrm>
    </dsp:sp>
    <dsp:sp modelId="{3F85F5A5-93A6-4744-BF70-0D1C1D9AAFB3}">
      <dsp:nvSpPr>
        <dsp:cNvPr id="0" name=""/>
        <dsp:cNvSpPr/>
      </dsp:nvSpPr>
      <dsp:spPr>
        <a:xfrm>
          <a:off x="0" y="3152377"/>
          <a:ext cx="4672294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4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Blameless postmortems and runbook improvements</a:t>
          </a:r>
        </a:p>
      </dsp:txBody>
      <dsp:txXfrm>
        <a:off x="0" y="3152377"/>
        <a:ext cx="4672294" cy="656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8E050-F35C-4476-B8F1-A0598F1ACCBA}">
      <dsp:nvSpPr>
        <dsp:cNvPr id="0" name=""/>
        <dsp:cNvSpPr/>
      </dsp:nvSpPr>
      <dsp:spPr>
        <a:xfrm>
          <a:off x="0" y="11555"/>
          <a:ext cx="6797675" cy="954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Track MTTA, MTTR, pager volume per rotation, and burnout indicators</a:t>
          </a:r>
        </a:p>
      </dsp:txBody>
      <dsp:txXfrm>
        <a:off x="46606" y="58161"/>
        <a:ext cx="6704463" cy="861507"/>
      </dsp:txXfrm>
    </dsp:sp>
    <dsp:sp modelId="{3BC487E0-DAA1-476E-830A-DF368C1E81F9}">
      <dsp:nvSpPr>
        <dsp:cNvPr id="0" name=""/>
        <dsp:cNvSpPr/>
      </dsp:nvSpPr>
      <dsp:spPr>
        <a:xfrm>
          <a:off x="0" y="966275"/>
          <a:ext cx="6797675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Example burnout indicators:  chronic fatigue, irritability, decreased productivity, and a significant drop in motivation or engagement</a:t>
          </a:r>
        </a:p>
      </dsp:txBody>
      <dsp:txXfrm>
        <a:off x="0" y="966275"/>
        <a:ext cx="6797675" cy="869400"/>
      </dsp:txXfrm>
    </dsp:sp>
    <dsp:sp modelId="{CAC6CAE1-4AA4-4EBD-85CC-E89D5F189ADC}">
      <dsp:nvSpPr>
        <dsp:cNvPr id="0" name=""/>
        <dsp:cNvSpPr/>
      </dsp:nvSpPr>
      <dsp:spPr>
        <a:xfrm>
          <a:off x="0" y="1835676"/>
          <a:ext cx="6797675" cy="954719"/>
        </a:xfrm>
        <a:prstGeom prst="roundRect">
          <a:avLst/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Run blameless postmortems after incidents and feed improvements </a:t>
          </a:r>
          <a:r>
            <a:rPr lang="en-US" sz="2400" kern="1200"/>
            <a:t>into runbooks</a:t>
          </a:r>
          <a:endParaRPr lang="en-US" sz="2400" kern="1200" dirty="0"/>
        </a:p>
      </dsp:txBody>
      <dsp:txXfrm>
        <a:off x="46606" y="1882282"/>
        <a:ext cx="6704463" cy="861507"/>
      </dsp:txXfrm>
    </dsp:sp>
    <dsp:sp modelId="{D0F1E797-A208-4369-95FD-507825D60907}">
      <dsp:nvSpPr>
        <dsp:cNvPr id="0" name=""/>
        <dsp:cNvSpPr/>
      </dsp:nvSpPr>
      <dsp:spPr>
        <a:xfrm>
          <a:off x="0" y="2859516"/>
          <a:ext cx="6797675" cy="954719"/>
        </a:xfrm>
        <a:prstGeom prst="roundRect">
          <a:avLst/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Offer shadow shifts, mentoring, and at-hand escalation to senior on-call</a:t>
          </a:r>
        </a:p>
      </dsp:txBody>
      <dsp:txXfrm>
        <a:off x="46606" y="2906122"/>
        <a:ext cx="6704463" cy="861507"/>
      </dsp:txXfrm>
    </dsp:sp>
    <dsp:sp modelId="{69DA9C14-E79D-4999-8405-A943E2725620}">
      <dsp:nvSpPr>
        <dsp:cNvPr id="0" name=""/>
        <dsp:cNvSpPr/>
      </dsp:nvSpPr>
      <dsp:spPr>
        <a:xfrm>
          <a:off x="0" y="3814236"/>
          <a:ext cx="6797675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Shadow shifts: new or less experienced engineers shadow a more experienced team member to learn incident response procedures before taking on primary on-call responsibilities</a:t>
          </a:r>
        </a:p>
      </dsp:txBody>
      <dsp:txXfrm>
        <a:off x="0" y="3814236"/>
        <a:ext cx="6797675" cy="869400"/>
      </dsp:txXfrm>
    </dsp:sp>
    <dsp:sp modelId="{85E4C8E4-70AB-4148-BE17-1259C6628EDA}">
      <dsp:nvSpPr>
        <dsp:cNvPr id="0" name=""/>
        <dsp:cNvSpPr/>
      </dsp:nvSpPr>
      <dsp:spPr>
        <a:xfrm>
          <a:off x="0" y="4683636"/>
          <a:ext cx="6797675" cy="954719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Allow easy swap/cover and documented overrides to handle life events</a:t>
          </a:r>
        </a:p>
      </dsp:txBody>
      <dsp:txXfrm>
        <a:off x="46606" y="4730242"/>
        <a:ext cx="6704463" cy="86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9/13/2025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9/13/2025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 based on SRE/DevOps literature; aligns with Google SRE workbook and PagerDuty guidance.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 goals drawn from The DevOps Handbook (Ch.16) and SRE best practices.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Practical guidance sourced from PagerDuty, </a:t>
            </a:r>
            <a:r>
              <a:rPr lang="en-US" dirty="0" err="1"/>
              <a:t>FireHydrant</a:t>
            </a:r>
            <a:r>
              <a:rPr lang="en-US" dirty="0"/>
              <a:t>, and industry posts.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Tools and automation reduce human error and paging noise; see PagerDuty and Incident.io guides.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Culture and measurement are emphasized in DevOps Handbook and SRE guidance.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Mitigations map directly to observability and process improvements recommended in sources.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84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3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09675" y="2286000"/>
            <a:ext cx="2391941" cy="32485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40163" y="2286000"/>
            <a:ext cx="7315200" cy="3248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87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640080"/>
            <a:ext cx="7229518" cy="5113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D5FBCAA-65CF-CE8D-2A57-F07A559D6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051" y="839520"/>
            <a:ext cx="6546596" cy="1729252"/>
          </a:xfrm>
        </p:spPr>
        <p:txBody>
          <a:bodyPr lIns="18288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471100-D8FC-C6A3-1AB4-9E0BBF5AA83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5050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FC008-9C4B-BB79-13EF-E3E28AF028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428872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4FE1E40-4668-3A25-AAEB-34B59D71BB2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56170" y="839520"/>
            <a:ext cx="2600779" cy="4915168"/>
          </a:xfrm>
          <a:noFill/>
        </p:spPr>
        <p:txBody>
          <a:bodyPr/>
          <a:lstStyle>
            <a:lvl1pPr marL="457200" indent="-4572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1pPr>
            <a:lvl2pPr marL="54406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2pPr>
            <a:lvl3pPr marL="72694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3pPr>
            <a:lvl4pPr marL="90982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4pPr>
            <a:lvl5pPr marL="109270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92754-9FDD-4637-8931-8898DCEA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2128" y="2723126"/>
            <a:ext cx="64674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83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09357" y="2313432"/>
            <a:ext cx="9946006" cy="367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80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Pager Rotation Duties:</a:t>
            </a:r>
            <a:br>
              <a:rPr lang="en-US" dirty="0"/>
            </a:br>
            <a:r>
              <a:rPr lang="en-US" dirty="0"/>
              <a:t>Best Practices &amp;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C71DE-23DA-92DB-32AF-C97DF292975B}"/>
              </a:ext>
            </a:extLst>
          </p:cNvPr>
          <p:cNvSpPr txBox="1"/>
          <p:nvPr/>
        </p:nvSpPr>
        <p:spPr>
          <a:xfrm>
            <a:off x="176464" y="5631181"/>
            <a:ext cx="4219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Kypton Lantz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CSD380-0307 DevOps (2261 DD)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Module 7.2 Assignment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is pager rotation (on-call)</a:t>
            </a:r>
          </a:p>
        </p:txBody>
      </p:sp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838E41FF-E3D4-7411-EFFD-3275CC8F0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192" y="711306"/>
            <a:ext cx="5115347" cy="511534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buFont typeface="Calibri" panose="020F0502020204030204" pitchFamily="34" charset="0"/>
              <a:buChar char="•"/>
            </a:pPr>
            <a:r>
              <a:rPr lang="en-US" dirty="0"/>
              <a:t>Scheduled rotation assigning a primary incident responder for a service</a:t>
            </a:r>
            <a:endParaRPr lang="en-US"/>
          </a:p>
          <a:p>
            <a:pPr marL="342900" indent="-342900">
              <a:buFont typeface="Calibri" panose="020F0502020204030204" pitchFamily="34" charset="0"/>
              <a:buChar char="•"/>
            </a:pPr>
            <a:r>
              <a:rPr lang="en-US" dirty="0"/>
              <a:t>Ensures 24/7 coverage for production incidents and escalations (SRE/DevOps context).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&amp;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Minimize customer impact and meant time to acknowledge/repair</a:t>
            </a:r>
          </a:p>
          <a:p>
            <a:pPr marL="690372" lvl="1" indent="-342900"/>
            <a:r>
              <a:rPr lang="en-US" dirty="0"/>
              <a:t>MTTA (Mean Time to Acknowledge) and MTTR (Mean Time to Resolve) are metrics used to measure this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5C63875D-66F9-229D-049D-FBB01DBD99DC}"/>
              </a:ext>
            </a:extLst>
          </p:cNvPr>
          <p:cNvGraphicFramePr>
            <a:graphicFrameLocks noGrp="1"/>
          </p:cNvGraphicFramePr>
          <p:nvPr>
            <p:ph idx="13"/>
          </p:nvPr>
        </p:nvGraphicFramePr>
        <p:xfrm>
          <a:off x="6503438" y="2183367"/>
          <a:ext cx="4672294" cy="391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Best Practices – </a:t>
            </a:r>
            <a:br>
              <a:rPr lang="en-US" dirty="0"/>
            </a:br>
            <a:r>
              <a:rPr lang="en-US" dirty="0"/>
              <a:t>Team &amp; Schedule</a:t>
            </a:r>
          </a:p>
        </p:txBody>
      </p:sp>
      <p:pic>
        <p:nvPicPr>
          <p:cNvPr id="8" name="Content Placeholder 7" descr="Person looking at a computer screen">
            <a:extLst>
              <a:ext uri="{FF2B5EF4-FFF2-40B4-BE49-F238E27FC236}">
                <a16:creationId xmlns:a16="http://schemas.microsoft.com/office/drawing/2014/main" id="{CDA76FCF-B591-B528-B9AA-613E442B668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l="29211" r="26210" b="-1"/>
          <a:stretch>
            <a:fillRect/>
          </a:stretch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buFont typeface="Calibri" panose="020F0502020204030204" pitchFamily="34" charset="0"/>
              <a:buChar char="•"/>
            </a:pPr>
            <a:r>
              <a:rPr lang="en-US" dirty="0"/>
              <a:t>Keep rotations small (3-6 people) and predictable</a:t>
            </a:r>
          </a:p>
          <a:p>
            <a:pPr marL="342900" indent="-342900">
              <a:buFont typeface="Calibri" panose="020F0502020204030204" pitchFamily="34" charset="0"/>
              <a:buChar char="•"/>
            </a:pPr>
            <a:r>
              <a:rPr lang="en-US" dirty="0"/>
              <a:t>Limit on-call duration (1 week typical for SREs; shorter for higher-burn roles)</a:t>
            </a:r>
          </a:p>
          <a:p>
            <a:pPr marL="342900" indent="-342900">
              <a:buFont typeface="Calibri" panose="020F0502020204030204" pitchFamily="34" charset="0"/>
              <a:buChar char="•"/>
            </a:pPr>
            <a:r>
              <a:rPr lang="en-US" dirty="0"/>
              <a:t>Use staggered handoffs and overlap for context transfer</a:t>
            </a:r>
          </a:p>
          <a:p>
            <a:pPr marL="342900" indent="-342900">
              <a:buFont typeface="Calibri" panose="020F0502020204030204" pitchFamily="34" charset="0"/>
              <a:buChar char="•"/>
            </a:pPr>
            <a:r>
              <a:rPr lang="en-US" dirty="0"/>
              <a:t>Provide paid on-call compensation/time-off-in-lieu</a:t>
            </a:r>
          </a:p>
        </p:txBody>
      </p: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Best Practices – </a:t>
            </a:r>
            <a:br>
              <a:rPr lang="en-US" sz="3700"/>
            </a:br>
            <a:r>
              <a:rPr lang="en-US" sz="3700"/>
              <a:t>Tools &amp; Processes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71E581-3C99-81DE-3F57-81E7595D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5"/>
            <a:ext cx="3690257" cy="3547049"/>
          </a:xfrm>
        </p:spPr>
        <p:txBody>
          <a:bodyPr vert="horz" lIns="0" tIns="45720" rIns="0" bIns="45720" rtlCol="0" anchor="ctr">
            <a:noAutofit/>
          </a:bodyPr>
          <a:lstStyle/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dirty="0"/>
              <a:t>Use automated scheduling tools like PagerDuty, Incident.io, </a:t>
            </a:r>
            <a:r>
              <a:rPr lang="en-US" sz="1600" dirty="0" err="1"/>
              <a:t>FireHydrant</a:t>
            </a:r>
            <a:endParaRPr lang="en-US" sz="1600" dirty="0"/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dirty="0"/>
              <a:t>Maintain up-to-date runbooks and </a:t>
            </a:r>
            <a:r>
              <a:rPr lang="en-US" sz="1600" dirty="0" err="1"/>
              <a:t>quickplaybooks</a:t>
            </a:r>
            <a:r>
              <a:rPr lang="en-US" sz="1600" dirty="0"/>
              <a:t> for common incidents</a:t>
            </a:r>
          </a:p>
          <a:p>
            <a:pPr marL="726948" lvl="1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dirty="0"/>
              <a:t>These are "what to do when" guides for each potential issue, sometimes referred to as "Pager Playbooks“ as well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dirty="0"/>
              <a:t>Implement strict alerting rules that are actionable, severity-tagged, and rate-limited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dirty="0"/>
              <a:t>Utilize escalation policies with clear Service-Level Agreements (SLAs) and secondary/tertiary contacts</a:t>
            </a:r>
          </a:p>
        </p:txBody>
      </p:sp>
      <p:pic>
        <p:nvPicPr>
          <p:cNvPr id="6" name="Content Placeholder 14" descr="Close-up of woman's hands typing and using a trackpad on a laptop with mug">
            <a:extLst>
              <a:ext uri="{FF2B5EF4-FFF2-40B4-BE49-F238E27FC236}">
                <a16:creationId xmlns:a16="http://schemas.microsoft.com/office/drawing/2014/main" id="{08637BD7-EBE7-9B0F-2D96-E02697A450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rcRect l="17190" r="30802"/>
          <a:stretch>
            <a:fillRect/>
          </a:stretch>
        </p:blipFill>
        <p:spPr>
          <a:xfrm>
            <a:off x="4591558" y="634946"/>
            <a:ext cx="7120209" cy="54762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126C3-E8A2-3CD0-697D-746CFC43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Metrics, Support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&amp; Culture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4C8B411-3191-1C3E-36EB-B0490DC12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72534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991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13C2-6656-2A43-ABCE-B021D6A3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Challenges </a:t>
            </a:r>
            <a:br>
              <a:rPr lang="en-US" dirty="0"/>
            </a:br>
            <a:r>
              <a:rPr lang="en-US" dirty="0"/>
              <a:t>&amp; Mitigations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88F45F-4CEA-2255-ACB1-3478FBC2A03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Alert Noise</a:t>
            </a:r>
          </a:p>
          <a:p>
            <a:pPr lvl="1"/>
            <a:r>
              <a:rPr lang="en-US" dirty="0"/>
              <a:t>Refine thresholds, dedupe alerts, add routing rules</a:t>
            </a:r>
          </a:p>
          <a:p>
            <a:r>
              <a:rPr lang="en-US" dirty="0"/>
              <a:t>Burnout</a:t>
            </a:r>
          </a:p>
          <a:p>
            <a:pPr lvl="1"/>
            <a:r>
              <a:rPr lang="en-US" dirty="0"/>
              <a:t>Shorter rotations, fewer weeknights, rotation caps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2309C3-D1EC-FAF3-C7BF-F5FF58E6BD33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Knowledge Gaps</a:t>
            </a:r>
          </a:p>
          <a:p>
            <a:pPr lvl="1"/>
            <a:r>
              <a:rPr lang="en-US" dirty="0"/>
              <a:t>Mandatory runbook reviews and shadowing</a:t>
            </a:r>
          </a:p>
          <a:p>
            <a:r>
              <a:rPr lang="en-US" dirty="0"/>
              <a:t>Cross-team coordination</a:t>
            </a:r>
          </a:p>
          <a:p>
            <a:pPr lvl="1"/>
            <a:r>
              <a:rPr lang="en-US" dirty="0"/>
              <a:t>Defined escalation paths and contact lists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BFB6-9EAA-8E31-B059-F1A4E4F5F93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49920" y="839520"/>
            <a:ext cx="3383280" cy="491516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b="1" u="sng" dirty="0"/>
              <a:t>Challenge Definitions</a:t>
            </a:r>
          </a:p>
          <a:p>
            <a:r>
              <a:rPr lang="en-US" b="1" dirty="0"/>
              <a:t>Alert noise: </a:t>
            </a:r>
            <a:r>
              <a:rPr lang="en-US" dirty="0"/>
              <a:t>overwhelming volume of notifications/alerts that can lead to alert fatigue, making it difficult for responders to identify &amp; prioritize critical issues</a:t>
            </a:r>
          </a:p>
          <a:p>
            <a:r>
              <a:rPr lang="en-US" b="1" dirty="0"/>
              <a:t>Burnout:</a:t>
            </a:r>
            <a:br>
              <a:rPr lang="en-US" b="1" dirty="0"/>
            </a:br>
            <a:r>
              <a:rPr lang="en-US" dirty="0"/>
              <a:t>physical &amp; emotional exhaustion experienced by professionals frequently on-call, particularly when the rotation is poorly managed</a:t>
            </a:r>
          </a:p>
          <a:p>
            <a:r>
              <a:rPr lang="en-US" b="1" dirty="0"/>
              <a:t>Knowledge Gaps:</a:t>
            </a:r>
            <a:br>
              <a:rPr lang="en-US" b="1" dirty="0"/>
            </a:br>
            <a:r>
              <a:rPr lang="en-US" dirty="0"/>
              <a:t>disparity between what individuals/groups know &amp; what they need to know to make informed decisions, solve problems, or perform effectively</a:t>
            </a:r>
          </a:p>
          <a:p>
            <a:r>
              <a:rPr lang="en-US" b="1" dirty="0"/>
              <a:t>Cross-team Coordination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practice of managing on-call responsibilities across multiple teams/ departments, ensuring seamless communication &amp; coverage during incidents</a:t>
            </a:r>
          </a:p>
        </p:txBody>
      </p:sp>
    </p:spTree>
    <p:extLst>
      <p:ext uri="{BB962C8B-B14F-4D97-AF65-F5344CB8AC3E}">
        <p14:creationId xmlns:p14="http://schemas.microsoft.com/office/powerpoint/2010/main" val="194803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6D7E-EC6D-4B21-BCCC-32A29B9B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651DD-3C49-9CF7-790C-60FF75652D17}"/>
              </a:ext>
            </a:extLst>
          </p:cNvPr>
          <p:cNvSpPr txBox="1"/>
          <p:nvPr/>
        </p:nvSpPr>
        <p:spPr>
          <a:xfrm>
            <a:off x="1209674" y="2035025"/>
            <a:ext cx="99460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Kim, G., Humble, J., Debois, P., Willis, J., &amp; Forsgren, N. (2021). The DevOps Handbook (2nd ed.). IT Revolution Press.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PagerDuty. (n.d.). On-Call Rotations and Schedules. PagerDuty. https://www.pagerduty.com/resources/incident-management-response/learn/call-rotations-schedules/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Site Reliability Engineering. (n.d.). Being on-call (On-call handbook). https://sre.google/workbook/on-call/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FireHydrant</a:t>
            </a:r>
            <a:r>
              <a:rPr lang="en-US" dirty="0"/>
              <a:t>. (2024, August 13). Best Practices for Creating On-Call Rotations and Schedules. https://firehydrant.com/blog/best-practices-for-creating-on-call-rotations-and-schedules/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Incident.io. (2024, February 26). Best practices for creating a reliable on-call rotation. https://incident.io/hubs/on-call/on-call-rotation-best-practices</a:t>
            </a:r>
          </a:p>
        </p:txBody>
      </p:sp>
    </p:spTree>
    <p:extLst>
      <p:ext uri="{BB962C8B-B14F-4D97-AF65-F5344CB8AC3E}">
        <p14:creationId xmlns:p14="http://schemas.microsoft.com/office/powerpoint/2010/main" val="219303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Kypton Lantz</a:t>
            </a:r>
          </a:p>
          <a:p>
            <a:r>
              <a:rPr lang="en-US" dirty="0">
                <a:solidFill>
                  <a:schemeClr val="tx1"/>
                </a:solidFill>
              </a:rPr>
              <a:t>September 13, 2025</a:t>
            </a:r>
          </a:p>
          <a:p>
            <a:r>
              <a:rPr lang="en-US" dirty="0">
                <a:solidFill>
                  <a:schemeClr val="tx1"/>
                </a:solidFill>
              </a:rPr>
              <a:t>CSD380-0307 DevOps (2261 DD)</a:t>
            </a:r>
          </a:p>
          <a:p>
            <a:r>
              <a:rPr lang="en-US" dirty="0">
                <a:solidFill>
                  <a:schemeClr val="tx1"/>
                </a:solidFill>
              </a:rPr>
              <a:t>Module 7.2 Assignment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{2E182C81-4C7D-4217-9C21-E686D9FA9D0A}TF776e3e59-1204-479e-95b5-5e72eaac51ab78076569_win32-dba623c40f6b</Template>
  <TotalTime>82</TotalTime>
  <Words>739</Words>
  <Application>Microsoft Office PowerPoint</Application>
  <PresentationFormat>Widescreen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RetrospectVTI</vt:lpstr>
      <vt:lpstr>Pager Rotation Duties: Best Practices &amp; Recommendations</vt:lpstr>
      <vt:lpstr>What is pager rotation (on-call)</vt:lpstr>
      <vt:lpstr>Goals &amp; Principles</vt:lpstr>
      <vt:lpstr>Best Practices –  Team &amp; Schedule</vt:lpstr>
      <vt:lpstr>Best Practices –  Tools &amp; Processes</vt:lpstr>
      <vt:lpstr>Metrics, Support  &amp; Culture</vt:lpstr>
      <vt:lpstr>Common Challenges  &amp; Mitigations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Kypton Lantz</dc:creator>
  <cp:lastModifiedBy>Kypton Lantz</cp:lastModifiedBy>
  <cp:revision>3</cp:revision>
  <dcterms:created xsi:type="dcterms:W3CDTF">2025-09-13T16:01:15Z</dcterms:created>
  <dcterms:modified xsi:type="dcterms:W3CDTF">2025-09-13T17:23:47Z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